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59" r:id="rId5"/>
    <p:sldId id="269" r:id="rId6"/>
    <p:sldId id="270" r:id="rId7"/>
    <p:sldId id="260" r:id="rId8"/>
    <p:sldId id="262" r:id="rId9"/>
    <p:sldId id="264" r:id="rId10"/>
    <p:sldId id="272" r:id="rId11"/>
    <p:sldId id="265" r:id="rId12"/>
    <p:sldId id="271" r:id="rId13"/>
    <p:sldId id="266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1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0CD700-73A1-48C8-A303-835A35FBCBEF}" type="doc">
      <dgm:prSet loTypeId="urn:microsoft.com/office/officeart/2005/8/layout/architecture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EDEB61-E9CC-4C50-9527-CDFF1172E49F}">
      <dgm:prSet/>
      <dgm:spPr/>
      <dgm:t>
        <a:bodyPr/>
        <a:lstStyle/>
        <a:p>
          <a:r>
            <a:rPr lang="en-US" dirty="0"/>
            <a:t>Increase home square footage as much as possible</a:t>
          </a:r>
        </a:p>
      </dgm:t>
    </dgm:pt>
    <dgm:pt modelId="{278E2ECD-E1A5-4352-B0F9-AB30FC8DEDF3}" type="parTrans" cxnId="{AC9CCDE5-F187-453A-8E23-6EB4F1EA1AFB}">
      <dgm:prSet/>
      <dgm:spPr/>
      <dgm:t>
        <a:bodyPr/>
        <a:lstStyle/>
        <a:p>
          <a:endParaRPr lang="en-US"/>
        </a:p>
      </dgm:t>
    </dgm:pt>
    <dgm:pt modelId="{F6A2F06A-A279-4338-B1A1-BA176D48754F}" type="sibTrans" cxnId="{AC9CCDE5-F187-453A-8E23-6EB4F1EA1AFB}">
      <dgm:prSet/>
      <dgm:spPr/>
      <dgm:t>
        <a:bodyPr/>
        <a:lstStyle/>
        <a:p>
          <a:endParaRPr lang="en-US"/>
        </a:p>
      </dgm:t>
    </dgm:pt>
    <dgm:pt modelId="{43D218FA-EB3A-4F5F-BBFE-441D9E6E4CC7}">
      <dgm:prSet/>
      <dgm:spPr/>
      <dgm:t>
        <a:bodyPr/>
        <a:lstStyle/>
        <a:p>
          <a:r>
            <a:rPr lang="en-US" dirty="0"/>
            <a:t>Home should be in very good condition</a:t>
          </a:r>
        </a:p>
      </dgm:t>
    </dgm:pt>
    <dgm:pt modelId="{293EC00E-8DE5-43D7-9586-F122738499C8}" type="parTrans" cxnId="{186E95FA-5FAD-466F-A3D1-86949E7AEA00}">
      <dgm:prSet/>
      <dgm:spPr/>
      <dgm:t>
        <a:bodyPr/>
        <a:lstStyle/>
        <a:p>
          <a:endParaRPr lang="en-US"/>
        </a:p>
      </dgm:t>
    </dgm:pt>
    <dgm:pt modelId="{9204EF44-476F-4D4F-85F5-E9CA3F9B5712}" type="sibTrans" cxnId="{186E95FA-5FAD-466F-A3D1-86949E7AEA00}">
      <dgm:prSet/>
      <dgm:spPr/>
      <dgm:t>
        <a:bodyPr/>
        <a:lstStyle/>
        <a:p>
          <a:endParaRPr lang="en-US"/>
        </a:p>
      </dgm:t>
    </dgm:pt>
    <dgm:pt modelId="{84A466E0-C65C-480F-8A78-B6E5F02427F0}">
      <dgm:prSet/>
      <dgm:spPr/>
      <dgm:t>
        <a:bodyPr/>
        <a:lstStyle/>
        <a:p>
          <a:r>
            <a:rPr lang="en-US" dirty="0"/>
            <a:t>Increase number of bathrooms in home </a:t>
          </a:r>
        </a:p>
      </dgm:t>
    </dgm:pt>
    <dgm:pt modelId="{FFB8F223-B47A-4EB1-9834-53C3BA00322B}" type="parTrans" cxnId="{3FA673BD-E5EE-4701-858A-EE38DBA7D78F}">
      <dgm:prSet/>
      <dgm:spPr/>
      <dgm:t>
        <a:bodyPr/>
        <a:lstStyle/>
        <a:p>
          <a:endParaRPr lang="en-US"/>
        </a:p>
      </dgm:t>
    </dgm:pt>
    <dgm:pt modelId="{67B68F81-1BDE-4368-BDE7-FC6212ACD913}" type="sibTrans" cxnId="{3FA673BD-E5EE-4701-858A-EE38DBA7D78F}">
      <dgm:prSet/>
      <dgm:spPr/>
      <dgm:t>
        <a:bodyPr/>
        <a:lstStyle/>
        <a:p>
          <a:endParaRPr lang="en-US"/>
        </a:p>
      </dgm:t>
    </dgm:pt>
    <dgm:pt modelId="{31D5BD5A-C799-49AE-B143-DFB52A82BBB5}" type="pres">
      <dgm:prSet presAssocID="{850CD700-73A1-48C8-A303-835A35FBCBEF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3FA7A25-9D17-4621-8F25-9D6C89441102}" type="pres">
      <dgm:prSet presAssocID="{D8EDEB61-E9CC-4C50-9527-CDFF1172E49F}" presName="vertOne" presStyleCnt="0"/>
      <dgm:spPr/>
    </dgm:pt>
    <dgm:pt modelId="{1558796D-461D-4940-992E-A095DBDF7B6F}" type="pres">
      <dgm:prSet presAssocID="{D8EDEB61-E9CC-4C50-9527-CDFF1172E49F}" presName="txOne" presStyleLbl="node0" presStyleIdx="0" presStyleCnt="2" custLinFactNeighborX="55660" custLinFactNeighborY="3700">
        <dgm:presLayoutVars>
          <dgm:chPref val="3"/>
        </dgm:presLayoutVars>
      </dgm:prSet>
      <dgm:spPr/>
    </dgm:pt>
    <dgm:pt modelId="{0B1E2AAF-5439-4D83-BE46-7131A1F426F5}" type="pres">
      <dgm:prSet presAssocID="{D8EDEB61-E9CC-4C50-9527-CDFF1172E49F}" presName="parTransOne" presStyleCnt="0"/>
      <dgm:spPr/>
    </dgm:pt>
    <dgm:pt modelId="{98ADFD35-BB2F-4E1D-8FC4-917172F0DBC5}" type="pres">
      <dgm:prSet presAssocID="{D8EDEB61-E9CC-4C50-9527-CDFF1172E49F}" presName="horzOne" presStyleCnt="0"/>
      <dgm:spPr/>
    </dgm:pt>
    <dgm:pt modelId="{6423455A-5E02-43D8-9AAD-2C2E7305C7AF}" type="pres">
      <dgm:prSet presAssocID="{84A466E0-C65C-480F-8A78-B6E5F02427F0}" presName="vertTwo" presStyleCnt="0"/>
      <dgm:spPr/>
    </dgm:pt>
    <dgm:pt modelId="{3F7D9808-B61E-4F3C-B006-84500099F9F7}" type="pres">
      <dgm:prSet presAssocID="{84A466E0-C65C-480F-8A78-B6E5F02427F0}" presName="txTwo" presStyleLbl="node2" presStyleIdx="0" presStyleCnt="1" custLinFactNeighborX="-75" custLinFactNeighborY="-2076">
        <dgm:presLayoutVars>
          <dgm:chPref val="3"/>
        </dgm:presLayoutVars>
      </dgm:prSet>
      <dgm:spPr/>
    </dgm:pt>
    <dgm:pt modelId="{47A03095-CD8C-4FFD-A481-BDA30F561ABE}" type="pres">
      <dgm:prSet presAssocID="{84A466E0-C65C-480F-8A78-B6E5F02427F0}" presName="horzTwo" presStyleCnt="0"/>
      <dgm:spPr/>
    </dgm:pt>
    <dgm:pt modelId="{3FF66295-9CA5-4FF7-BD27-CB29DC69EF74}" type="pres">
      <dgm:prSet presAssocID="{F6A2F06A-A279-4338-B1A1-BA176D48754F}" presName="sibSpaceOne" presStyleCnt="0"/>
      <dgm:spPr/>
    </dgm:pt>
    <dgm:pt modelId="{3C98BB29-752E-4B58-BF3D-57F97AA63976}" type="pres">
      <dgm:prSet presAssocID="{43D218FA-EB3A-4F5F-BBFE-441D9E6E4CC7}" presName="vertOne" presStyleCnt="0"/>
      <dgm:spPr/>
    </dgm:pt>
    <dgm:pt modelId="{B3EB6412-9F76-460F-B023-6D5CE092BCBC}" type="pres">
      <dgm:prSet presAssocID="{43D218FA-EB3A-4F5F-BBFE-441D9E6E4CC7}" presName="txOne" presStyleLbl="node0" presStyleIdx="1" presStyleCnt="2" custLinFactY="-15105" custLinFactNeighborX="26885" custLinFactNeighborY="-100000">
        <dgm:presLayoutVars>
          <dgm:chPref val="3"/>
        </dgm:presLayoutVars>
      </dgm:prSet>
      <dgm:spPr/>
    </dgm:pt>
    <dgm:pt modelId="{E494351B-09DE-4770-BFF7-4DCBCB436439}" type="pres">
      <dgm:prSet presAssocID="{43D218FA-EB3A-4F5F-BBFE-441D9E6E4CC7}" presName="horzOne" presStyleCnt="0"/>
      <dgm:spPr/>
    </dgm:pt>
  </dgm:ptLst>
  <dgm:cxnLst>
    <dgm:cxn modelId="{5FE0A57C-2F2A-4D04-B2BC-7F1C6424692F}" type="presOf" srcId="{84A466E0-C65C-480F-8A78-B6E5F02427F0}" destId="{3F7D9808-B61E-4F3C-B006-84500099F9F7}" srcOrd="0" destOrd="0" presId="urn:microsoft.com/office/officeart/2005/8/layout/architecture"/>
    <dgm:cxn modelId="{B324FCB2-9515-4AB8-A0D8-5ABCE8C42BC8}" type="presOf" srcId="{850CD700-73A1-48C8-A303-835A35FBCBEF}" destId="{31D5BD5A-C799-49AE-B143-DFB52A82BBB5}" srcOrd="0" destOrd="0" presId="urn:microsoft.com/office/officeart/2005/8/layout/architecture"/>
    <dgm:cxn modelId="{3FA673BD-E5EE-4701-858A-EE38DBA7D78F}" srcId="{D8EDEB61-E9CC-4C50-9527-CDFF1172E49F}" destId="{84A466E0-C65C-480F-8A78-B6E5F02427F0}" srcOrd="0" destOrd="0" parTransId="{FFB8F223-B47A-4EB1-9834-53C3BA00322B}" sibTransId="{67B68F81-1BDE-4368-BDE7-FC6212ACD913}"/>
    <dgm:cxn modelId="{EDBD93D7-E1F3-4963-9FE9-4BB505471AC1}" type="presOf" srcId="{43D218FA-EB3A-4F5F-BBFE-441D9E6E4CC7}" destId="{B3EB6412-9F76-460F-B023-6D5CE092BCBC}" srcOrd="0" destOrd="0" presId="urn:microsoft.com/office/officeart/2005/8/layout/architecture"/>
    <dgm:cxn modelId="{11F738DB-9020-49A6-92F5-C224EE702937}" type="presOf" srcId="{D8EDEB61-E9CC-4C50-9527-CDFF1172E49F}" destId="{1558796D-461D-4940-992E-A095DBDF7B6F}" srcOrd="0" destOrd="0" presId="urn:microsoft.com/office/officeart/2005/8/layout/architecture"/>
    <dgm:cxn modelId="{AC9CCDE5-F187-453A-8E23-6EB4F1EA1AFB}" srcId="{850CD700-73A1-48C8-A303-835A35FBCBEF}" destId="{D8EDEB61-E9CC-4C50-9527-CDFF1172E49F}" srcOrd="0" destOrd="0" parTransId="{278E2ECD-E1A5-4352-B0F9-AB30FC8DEDF3}" sibTransId="{F6A2F06A-A279-4338-B1A1-BA176D48754F}"/>
    <dgm:cxn modelId="{186E95FA-5FAD-466F-A3D1-86949E7AEA00}" srcId="{850CD700-73A1-48C8-A303-835A35FBCBEF}" destId="{43D218FA-EB3A-4F5F-BBFE-441D9E6E4CC7}" srcOrd="1" destOrd="0" parTransId="{293EC00E-8DE5-43D7-9586-F122738499C8}" sibTransId="{9204EF44-476F-4D4F-85F5-E9CA3F9B5712}"/>
    <dgm:cxn modelId="{6353BE3A-6C92-47C2-A21B-0A01E53DEE61}" type="presParOf" srcId="{31D5BD5A-C799-49AE-B143-DFB52A82BBB5}" destId="{63FA7A25-9D17-4621-8F25-9D6C89441102}" srcOrd="0" destOrd="0" presId="urn:microsoft.com/office/officeart/2005/8/layout/architecture"/>
    <dgm:cxn modelId="{BBA10FB2-0D6F-4928-8D2F-EB8C41B3F45D}" type="presParOf" srcId="{63FA7A25-9D17-4621-8F25-9D6C89441102}" destId="{1558796D-461D-4940-992E-A095DBDF7B6F}" srcOrd="0" destOrd="0" presId="urn:microsoft.com/office/officeart/2005/8/layout/architecture"/>
    <dgm:cxn modelId="{39ACF470-FCF0-4CDC-BA62-7E8563EF7FE8}" type="presParOf" srcId="{63FA7A25-9D17-4621-8F25-9D6C89441102}" destId="{0B1E2AAF-5439-4D83-BE46-7131A1F426F5}" srcOrd="1" destOrd="0" presId="urn:microsoft.com/office/officeart/2005/8/layout/architecture"/>
    <dgm:cxn modelId="{BF5EF245-8502-471E-8017-FD404A34FC2D}" type="presParOf" srcId="{63FA7A25-9D17-4621-8F25-9D6C89441102}" destId="{98ADFD35-BB2F-4E1D-8FC4-917172F0DBC5}" srcOrd="2" destOrd="0" presId="urn:microsoft.com/office/officeart/2005/8/layout/architecture"/>
    <dgm:cxn modelId="{8DA41701-70A3-40D4-922A-5EE57646B1CE}" type="presParOf" srcId="{98ADFD35-BB2F-4E1D-8FC4-917172F0DBC5}" destId="{6423455A-5E02-43D8-9AAD-2C2E7305C7AF}" srcOrd="0" destOrd="0" presId="urn:microsoft.com/office/officeart/2005/8/layout/architecture"/>
    <dgm:cxn modelId="{19B08A87-F19C-4ED5-B61A-6B82D685A0C2}" type="presParOf" srcId="{6423455A-5E02-43D8-9AAD-2C2E7305C7AF}" destId="{3F7D9808-B61E-4F3C-B006-84500099F9F7}" srcOrd="0" destOrd="0" presId="urn:microsoft.com/office/officeart/2005/8/layout/architecture"/>
    <dgm:cxn modelId="{90446505-BD30-4EA8-91AE-5B72E4BFE20F}" type="presParOf" srcId="{6423455A-5E02-43D8-9AAD-2C2E7305C7AF}" destId="{47A03095-CD8C-4FFD-A481-BDA30F561ABE}" srcOrd="1" destOrd="0" presId="urn:microsoft.com/office/officeart/2005/8/layout/architecture"/>
    <dgm:cxn modelId="{24902C75-F2B0-4D52-9441-363B93CBD840}" type="presParOf" srcId="{31D5BD5A-C799-49AE-B143-DFB52A82BBB5}" destId="{3FF66295-9CA5-4FF7-BD27-CB29DC69EF74}" srcOrd="1" destOrd="0" presId="urn:microsoft.com/office/officeart/2005/8/layout/architecture"/>
    <dgm:cxn modelId="{4D0B25E2-C678-4910-926B-08FDF65CF67B}" type="presParOf" srcId="{31D5BD5A-C799-49AE-B143-DFB52A82BBB5}" destId="{3C98BB29-752E-4B58-BF3D-57F97AA63976}" srcOrd="2" destOrd="0" presId="urn:microsoft.com/office/officeart/2005/8/layout/architecture"/>
    <dgm:cxn modelId="{1F1086B8-8501-48B2-9D4E-96CE10F17AA9}" type="presParOf" srcId="{3C98BB29-752E-4B58-BF3D-57F97AA63976}" destId="{B3EB6412-9F76-460F-B023-6D5CE092BCBC}" srcOrd="0" destOrd="0" presId="urn:microsoft.com/office/officeart/2005/8/layout/architecture"/>
    <dgm:cxn modelId="{A1DCCE1B-B637-46A5-A7FA-BED9376110B0}" type="presParOf" srcId="{3C98BB29-752E-4B58-BF3D-57F97AA63976}" destId="{E494351B-09DE-4770-BFF7-4DCBCB436439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5DFE65-DF72-46D9-B6B9-06E3C54E95D4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2429748-E9AB-4BF1-8D79-52163D1F315A}">
      <dgm:prSet/>
      <dgm:spPr/>
      <dgm:t>
        <a:bodyPr/>
        <a:lstStyle/>
        <a:p>
          <a:pPr>
            <a:defRPr cap="all"/>
          </a:pPr>
          <a:r>
            <a:rPr lang="en-US" b="0" i="0" dirty="0"/>
            <a:t>Analyze different areas and see if the same ideas come to mind</a:t>
          </a:r>
          <a:endParaRPr lang="en-US" dirty="0"/>
        </a:p>
      </dgm:t>
    </dgm:pt>
    <dgm:pt modelId="{70244B68-757F-4C92-AB79-7E320495E055}" type="parTrans" cxnId="{061A606C-5CF5-4721-B961-221715FA9485}">
      <dgm:prSet/>
      <dgm:spPr/>
      <dgm:t>
        <a:bodyPr/>
        <a:lstStyle/>
        <a:p>
          <a:endParaRPr lang="en-US"/>
        </a:p>
      </dgm:t>
    </dgm:pt>
    <dgm:pt modelId="{FC49CCFA-98B1-44CB-8F93-3C5AFDBBA44A}" type="sibTrans" cxnId="{061A606C-5CF5-4721-B961-221715FA9485}">
      <dgm:prSet/>
      <dgm:spPr/>
      <dgm:t>
        <a:bodyPr/>
        <a:lstStyle/>
        <a:p>
          <a:endParaRPr lang="en-US"/>
        </a:p>
      </dgm:t>
    </dgm:pt>
    <dgm:pt modelId="{360D9DE4-571D-4F05-A2D0-86DD82A738E9}">
      <dgm:prSet/>
      <dgm:spPr/>
      <dgm:t>
        <a:bodyPr/>
        <a:lstStyle/>
        <a:p>
          <a:pPr>
            <a:defRPr cap="all"/>
          </a:pPr>
          <a:r>
            <a:rPr lang="en-US" b="0" i="0" dirty="0"/>
            <a:t>Compare the area sale price based on different cultured areas</a:t>
          </a:r>
          <a:endParaRPr lang="en-US" dirty="0"/>
        </a:p>
      </dgm:t>
    </dgm:pt>
    <dgm:pt modelId="{79BC58E0-EA07-4522-B1EF-CA56F6519235}" type="parTrans" cxnId="{94410581-970F-4931-AD50-F98BBCD7FB4B}">
      <dgm:prSet/>
      <dgm:spPr/>
      <dgm:t>
        <a:bodyPr/>
        <a:lstStyle/>
        <a:p>
          <a:endParaRPr lang="en-US"/>
        </a:p>
      </dgm:t>
    </dgm:pt>
    <dgm:pt modelId="{9B058F05-09D4-4533-98F1-5BE88D48EBF5}" type="sibTrans" cxnId="{94410581-970F-4931-AD50-F98BBCD7FB4B}">
      <dgm:prSet/>
      <dgm:spPr/>
      <dgm:t>
        <a:bodyPr/>
        <a:lstStyle/>
        <a:p>
          <a:endParaRPr lang="en-US"/>
        </a:p>
      </dgm:t>
    </dgm:pt>
    <dgm:pt modelId="{56C51E4A-C0E8-49F2-B4C2-BEF5EC46221B}">
      <dgm:prSet/>
      <dgm:spPr/>
      <dgm:t>
        <a:bodyPr/>
        <a:lstStyle/>
        <a:p>
          <a:pPr>
            <a:defRPr cap="all"/>
          </a:pPr>
          <a:r>
            <a:rPr lang="en-US" b="0" i="0" dirty="0"/>
            <a:t>Analyze prices based on area population density</a:t>
          </a:r>
          <a:endParaRPr lang="en-US" dirty="0"/>
        </a:p>
      </dgm:t>
    </dgm:pt>
    <dgm:pt modelId="{EE83E018-F2AD-4C15-B4EE-257ECC9CF4E2}" type="parTrans" cxnId="{DF7BEB78-D99B-433A-86E7-6A8D0E568E86}">
      <dgm:prSet/>
      <dgm:spPr/>
      <dgm:t>
        <a:bodyPr/>
        <a:lstStyle/>
        <a:p>
          <a:endParaRPr lang="en-US"/>
        </a:p>
      </dgm:t>
    </dgm:pt>
    <dgm:pt modelId="{C3B0F668-B074-4AEE-8733-5354999751DA}" type="sibTrans" cxnId="{DF7BEB78-D99B-433A-86E7-6A8D0E568E86}">
      <dgm:prSet/>
      <dgm:spPr/>
      <dgm:t>
        <a:bodyPr/>
        <a:lstStyle/>
        <a:p>
          <a:endParaRPr lang="en-US"/>
        </a:p>
      </dgm:t>
    </dgm:pt>
    <dgm:pt modelId="{125D0F00-934F-40FF-A6EC-BC8B508C9913}" type="pres">
      <dgm:prSet presAssocID="{EC5DFE65-DF72-46D9-B6B9-06E3C54E95D4}" presName="root" presStyleCnt="0">
        <dgm:presLayoutVars>
          <dgm:dir/>
          <dgm:resizeHandles val="exact"/>
        </dgm:presLayoutVars>
      </dgm:prSet>
      <dgm:spPr/>
    </dgm:pt>
    <dgm:pt modelId="{D8B708F5-E3C0-4CF7-9376-FD283EDDA058}" type="pres">
      <dgm:prSet presAssocID="{C2429748-E9AB-4BF1-8D79-52163D1F315A}" presName="compNode" presStyleCnt="0"/>
      <dgm:spPr/>
    </dgm:pt>
    <dgm:pt modelId="{A9697300-BBEF-472A-9AC7-AF095AFA6739}" type="pres">
      <dgm:prSet presAssocID="{C2429748-E9AB-4BF1-8D79-52163D1F315A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1A117CC4-D916-4D53-A1EE-C766EFE3CB86}" type="pres">
      <dgm:prSet presAssocID="{C2429748-E9AB-4BF1-8D79-52163D1F315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52075D2-7DBD-4BBC-AA76-16E8EAF5591F}" type="pres">
      <dgm:prSet presAssocID="{C2429748-E9AB-4BF1-8D79-52163D1F315A}" presName="spaceRect" presStyleCnt="0"/>
      <dgm:spPr/>
    </dgm:pt>
    <dgm:pt modelId="{AA4E23CA-DB8C-4046-9E78-5A14E941A11B}" type="pres">
      <dgm:prSet presAssocID="{C2429748-E9AB-4BF1-8D79-52163D1F315A}" presName="textRect" presStyleLbl="revTx" presStyleIdx="0" presStyleCnt="3">
        <dgm:presLayoutVars>
          <dgm:chMax val="1"/>
          <dgm:chPref val="1"/>
        </dgm:presLayoutVars>
      </dgm:prSet>
      <dgm:spPr/>
    </dgm:pt>
    <dgm:pt modelId="{EF8075F5-F044-418C-A59B-7904A37DAB79}" type="pres">
      <dgm:prSet presAssocID="{FC49CCFA-98B1-44CB-8F93-3C5AFDBBA44A}" presName="sibTrans" presStyleCnt="0"/>
      <dgm:spPr/>
    </dgm:pt>
    <dgm:pt modelId="{F796BF65-E3B1-4DEB-8C3F-A6AAF21B6673}" type="pres">
      <dgm:prSet presAssocID="{360D9DE4-571D-4F05-A2D0-86DD82A738E9}" presName="compNode" presStyleCnt="0"/>
      <dgm:spPr/>
    </dgm:pt>
    <dgm:pt modelId="{972FE22A-7C6C-4D78-8222-E2A891703E51}" type="pres">
      <dgm:prSet presAssocID="{360D9DE4-571D-4F05-A2D0-86DD82A738E9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0508C62E-DF7A-4CE1-8249-6B6CBB61F16F}" type="pres">
      <dgm:prSet presAssocID="{360D9DE4-571D-4F05-A2D0-86DD82A738E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FA41CA42-A9AA-422F-8228-F95BB2E3E0FE}" type="pres">
      <dgm:prSet presAssocID="{360D9DE4-571D-4F05-A2D0-86DD82A738E9}" presName="spaceRect" presStyleCnt="0"/>
      <dgm:spPr/>
    </dgm:pt>
    <dgm:pt modelId="{9DF4D97C-19A3-4E4F-8F23-4C9DED8366CF}" type="pres">
      <dgm:prSet presAssocID="{360D9DE4-571D-4F05-A2D0-86DD82A738E9}" presName="textRect" presStyleLbl="revTx" presStyleIdx="1" presStyleCnt="3">
        <dgm:presLayoutVars>
          <dgm:chMax val="1"/>
          <dgm:chPref val="1"/>
        </dgm:presLayoutVars>
      </dgm:prSet>
      <dgm:spPr/>
    </dgm:pt>
    <dgm:pt modelId="{EE19FEBD-FE30-42EB-B54C-32BB6DC5E81C}" type="pres">
      <dgm:prSet presAssocID="{9B058F05-09D4-4533-98F1-5BE88D48EBF5}" presName="sibTrans" presStyleCnt="0"/>
      <dgm:spPr/>
    </dgm:pt>
    <dgm:pt modelId="{EE8DA736-C78E-4668-BC00-E473D8CE452A}" type="pres">
      <dgm:prSet presAssocID="{56C51E4A-C0E8-49F2-B4C2-BEF5EC46221B}" presName="compNode" presStyleCnt="0"/>
      <dgm:spPr/>
    </dgm:pt>
    <dgm:pt modelId="{D95B7993-D253-4798-82C7-F59FC83BAC97}" type="pres">
      <dgm:prSet presAssocID="{56C51E4A-C0E8-49F2-B4C2-BEF5EC46221B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8CA3393-8BB9-4187-AB9A-6FDAF1DC4D17}" type="pres">
      <dgm:prSet presAssocID="{56C51E4A-C0E8-49F2-B4C2-BEF5EC46221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2054555-D39B-4441-907D-3BF835FD28B2}" type="pres">
      <dgm:prSet presAssocID="{56C51E4A-C0E8-49F2-B4C2-BEF5EC46221B}" presName="spaceRect" presStyleCnt="0"/>
      <dgm:spPr/>
    </dgm:pt>
    <dgm:pt modelId="{5D149184-2CC1-43E4-8CB8-2A612FB9040A}" type="pres">
      <dgm:prSet presAssocID="{56C51E4A-C0E8-49F2-B4C2-BEF5EC46221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2484941-53A7-4C63-95A3-EBC0AC63A94A}" type="presOf" srcId="{360D9DE4-571D-4F05-A2D0-86DD82A738E9}" destId="{9DF4D97C-19A3-4E4F-8F23-4C9DED8366CF}" srcOrd="0" destOrd="0" presId="urn:microsoft.com/office/officeart/2018/5/layout/IconLeafLabelList"/>
    <dgm:cxn modelId="{061A606C-5CF5-4721-B961-221715FA9485}" srcId="{EC5DFE65-DF72-46D9-B6B9-06E3C54E95D4}" destId="{C2429748-E9AB-4BF1-8D79-52163D1F315A}" srcOrd="0" destOrd="0" parTransId="{70244B68-757F-4C92-AB79-7E320495E055}" sibTransId="{FC49CCFA-98B1-44CB-8F93-3C5AFDBBA44A}"/>
    <dgm:cxn modelId="{DF7BEB78-D99B-433A-86E7-6A8D0E568E86}" srcId="{EC5DFE65-DF72-46D9-B6B9-06E3C54E95D4}" destId="{56C51E4A-C0E8-49F2-B4C2-BEF5EC46221B}" srcOrd="2" destOrd="0" parTransId="{EE83E018-F2AD-4C15-B4EE-257ECC9CF4E2}" sibTransId="{C3B0F668-B074-4AEE-8733-5354999751DA}"/>
    <dgm:cxn modelId="{94410581-970F-4931-AD50-F98BBCD7FB4B}" srcId="{EC5DFE65-DF72-46D9-B6B9-06E3C54E95D4}" destId="{360D9DE4-571D-4F05-A2D0-86DD82A738E9}" srcOrd="1" destOrd="0" parTransId="{79BC58E0-EA07-4522-B1EF-CA56F6519235}" sibTransId="{9B058F05-09D4-4533-98F1-5BE88D48EBF5}"/>
    <dgm:cxn modelId="{E17718B0-F1A1-4D61-AA3D-0CFFDFEC920C}" type="presOf" srcId="{56C51E4A-C0E8-49F2-B4C2-BEF5EC46221B}" destId="{5D149184-2CC1-43E4-8CB8-2A612FB9040A}" srcOrd="0" destOrd="0" presId="urn:microsoft.com/office/officeart/2018/5/layout/IconLeafLabelList"/>
    <dgm:cxn modelId="{26FCC8DE-5A43-4411-BD0F-877238E869EE}" type="presOf" srcId="{C2429748-E9AB-4BF1-8D79-52163D1F315A}" destId="{AA4E23CA-DB8C-4046-9E78-5A14E941A11B}" srcOrd="0" destOrd="0" presId="urn:microsoft.com/office/officeart/2018/5/layout/IconLeafLabelList"/>
    <dgm:cxn modelId="{A63DE2EF-8038-4A48-AA1A-76BB5604A30E}" type="presOf" srcId="{EC5DFE65-DF72-46D9-B6B9-06E3C54E95D4}" destId="{125D0F00-934F-40FF-A6EC-BC8B508C9913}" srcOrd="0" destOrd="0" presId="urn:microsoft.com/office/officeart/2018/5/layout/IconLeafLabelList"/>
    <dgm:cxn modelId="{5A0FE636-1DFF-406D-A644-C4B3DEDC08B8}" type="presParOf" srcId="{125D0F00-934F-40FF-A6EC-BC8B508C9913}" destId="{D8B708F5-E3C0-4CF7-9376-FD283EDDA058}" srcOrd="0" destOrd="0" presId="urn:microsoft.com/office/officeart/2018/5/layout/IconLeafLabelList"/>
    <dgm:cxn modelId="{988A431E-DA1C-47C5-A2B9-4E1A6F005BD6}" type="presParOf" srcId="{D8B708F5-E3C0-4CF7-9376-FD283EDDA058}" destId="{A9697300-BBEF-472A-9AC7-AF095AFA6739}" srcOrd="0" destOrd="0" presId="urn:microsoft.com/office/officeart/2018/5/layout/IconLeafLabelList"/>
    <dgm:cxn modelId="{BE797C42-14CB-4FB8-B18D-C5460097CBA9}" type="presParOf" srcId="{D8B708F5-E3C0-4CF7-9376-FD283EDDA058}" destId="{1A117CC4-D916-4D53-A1EE-C766EFE3CB86}" srcOrd="1" destOrd="0" presId="urn:microsoft.com/office/officeart/2018/5/layout/IconLeafLabelList"/>
    <dgm:cxn modelId="{090BE220-0594-449D-9D7D-4A06BACF8A67}" type="presParOf" srcId="{D8B708F5-E3C0-4CF7-9376-FD283EDDA058}" destId="{152075D2-7DBD-4BBC-AA76-16E8EAF5591F}" srcOrd="2" destOrd="0" presId="urn:microsoft.com/office/officeart/2018/5/layout/IconLeafLabelList"/>
    <dgm:cxn modelId="{0E486602-343E-4119-8EC2-AF3C3CF9EDE7}" type="presParOf" srcId="{D8B708F5-E3C0-4CF7-9376-FD283EDDA058}" destId="{AA4E23CA-DB8C-4046-9E78-5A14E941A11B}" srcOrd="3" destOrd="0" presId="urn:microsoft.com/office/officeart/2018/5/layout/IconLeafLabelList"/>
    <dgm:cxn modelId="{D408C1A0-2A4F-40C0-A8F0-8961F042909D}" type="presParOf" srcId="{125D0F00-934F-40FF-A6EC-BC8B508C9913}" destId="{EF8075F5-F044-418C-A59B-7904A37DAB79}" srcOrd="1" destOrd="0" presId="urn:microsoft.com/office/officeart/2018/5/layout/IconLeafLabelList"/>
    <dgm:cxn modelId="{53490733-BCC8-4C29-85AD-128FE9818E0D}" type="presParOf" srcId="{125D0F00-934F-40FF-A6EC-BC8B508C9913}" destId="{F796BF65-E3B1-4DEB-8C3F-A6AAF21B6673}" srcOrd="2" destOrd="0" presId="urn:microsoft.com/office/officeart/2018/5/layout/IconLeafLabelList"/>
    <dgm:cxn modelId="{E53FA356-E8A2-4C54-9A61-D1D0199A7166}" type="presParOf" srcId="{F796BF65-E3B1-4DEB-8C3F-A6AAF21B6673}" destId="{972FE22A-7C6C-4D78-8222-E2A891703E51}" srcOrd="0" destOrd="0" presId="urn:microsoft.com/office/officeart/2018/5/layout/IconLeafLabelList"/>
    <dgm:cxn modelId="{6F76FDEF-2959-4EB6-BAF1-75D6BA0EA51A}" type="presParOf" srcId="{F796BF65-E3B1-4DEB-8C3F-A6AAF21B6673}" destId="{0508C62E-DF7A-4CE1-8249-6B6CBB61F16F}" srcOrd="1" destOrd="0" presId="urn:microsoft.com/office/officeart/2018/5/layout/IconLeafLabelList"/>
    <dgm:cxn modelId="{2923D7E8-A9B0-4153-A9B2-B13111CA71DD}" type="presParOf" srcId="{F796BF65-E3B1-4DEB-8C3F-A6AAF21B6673}" destId="{FA41CA42-A9AA-422F-8228-F95BB2E3E0FE}" srcOrd="2" destOrd="0" presId="urn:microsoft.com/office/officeart/2018/5/layout/IconLeafLabelList"/>
    <dgm:cxn modelId="{A786E269-CBF7-4390-AC39-F7272EE46126}" type="presParOf" srcId="{F796BF65-E3B1-4DEB-8C3F-A6AAF21B6673}" destId="{9DF4D97C-19A3-4E4F-8F23-4C9DED8366CF}" srcOrd="3" destOrd="0" presId="urn:microsoft.com/office/officeart/2018/5/layout/IconLeafLabelList"/>
    <dgm:cxn modelId="{F735666E-F5B6-4834-8679-4DA52829BD74}" type="presParOf" srcId="{125D0F00-934F-40FF-A6EC-BC8B508C9913}" destId="{EE19FEBD-FE30-42EB-B54C-32BB6DC5E81C}" srcOrd="3" destOrd="0" presId="urn:microsoft.com/office/officeart/2018/5/layout/IconLeafLabelList"/>
    <dgm:cxn modelId="{9469311A-623C-47E6-81F8-3C9A9471A73D}" type="presParOf" srcId="{125D0F00-934F-40FF-A6EC-BC8B508C9913}" destId="{EE8DA736-C78E-4668-BC00-E473D8CE452A}" srcOrd="4" destOrd="0" presId="urn:microsoft.com/office/officeart/2018/5/layout/IconLeafLabelList"/>
    <dgm:cxn modelId="{D707B963-27CF-42AB-9D0C-9CC835A16620}" type="presParOf" srcId="{EE8DA736-C78E-4668-BC00-E473D8CE452A}" destId="{D95B7993-D253-4798-82C7-F59FC83BAC97}" srcOrd="0" destOrd="0" presId="urn:microsoft.com/office/officeart/2018/5/layout/IconLeafLabelList"/>
    <dgm:cxn modelId="{7F0585DA-F42B-4ECF-AA75-3A7251091A45}" type="presParOf" srcId="{EE8DA736-C78E-4668-BC00-E473D8CE452A}" destId="{88CA3393-8BB9-4187-AB9A-6FDAF1DC4D17}" srcOrd="1" destOrd="0" presId="urn:microsoft.com/office/officeart/2018/5/layout/IconLeafLabelList"/>
    <dgm:cxn modelId="{71CDFE9A-18AA-497F-8AF6-B33538CA68D5}" type="presParOf" srcId="{EE8DA736-C78E-4668-BC00-E473D8CE452A}" destId="{02054555-D39B-4441-907D-3BF835FD28B2}" srcOrd="2" destOrd="0" presId="urn:microsoft.com/office/officeart/2018/5/layout/IconLeafLabelList"/>
    <dgm:cxn modelId="{C3E12A21-3632-4ECC-BDA9-C0ED73CBEA4F}" type="presParOf" srcId="{EE8DA736-C78E-4668-BC00-E473D8CE452A}" destId="{5D149184-2CC1-43E4-8CB8-2A612FB9040A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58796D-461D-4940-992E-A095DBDF7B6F}">
      <dsp:nvSpPr>
        <dsp:cNvPr id="0" name=""/>
        <dsp:cNvSpPr/>
      </dsp:nvSpPr>
      <dsp:spPr>
        <a:xfrm>
          <a:off x="2355729" y="1955299"/>
          <a:ext cx="4226692" cy="17151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Increase home square footage as much as possible</a:t>
          </a:r>
        </a:p>
      </dsp:txBody>
      <dsp:txXfrm>
        <a:off x="2405964" y="2005534"/>
        <a:ext cx="4126222" cy="1614673"/>
      </dsp:txXfrm>
    </dsp:sp>
    <dsp:sp modelId="{3F7D9808-B61E-4F3C-B006-84500099F9F7}">
      <dsp:nvSpPr>
        <dsp:cNvPr id="0" name=""/>
        <dsp:cNvSpPr/>
      </dsp:nvSpPr>
      <dsp:spPr>
        <a:xfrm>
          <a:off x="0" y="0"/>
          <a:ext cx="4226692" cy="17151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Increase number of bathrooms in home </a:t>
          </a:r>
        </a:p>
      </dsp:txBody>
      <dsp:txXfrm>
        <a:off x="50235" y="50235"/>
        <a:ext cx="4126222" cy="1614673"/>
      </dsp:txXfrm>
    </dsp:sp>
    <dsp:sp modelId="{B3EB6412-9F76-460F-B023-6D5CE092BCBC}">
      <dsp:nvSpPr>
        <dsp:cNvPr id="0" name=""/>
        <dsp:cNvSpPr/>
      </dsp:nvSpPr>
      <dsp:spPr>
        <a:xfrm>
          <a:off x="4943080" y="0"/>
          <a:ext cx="4226692" cy="17151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Home should be in very good condition</a:t>
          </a:r>
        </a:p>
      </dsp:txBody>
      <dsp:txXfrm>
        <a:off x="4993315" y="50235"/>
        <a:ext cx="4126222" cy="16146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697300-BBEF-472A-9AC7-AF095AFA6739}">
      <dsp:nvSpPr>
        <dsp:cNvPr id="0" name=""/>
        <dsp:cNvSpPr/>
      </dsp:nvSpPr>
      <dsp:spPr>
        <a:xfrm>
          <a:off x="702434" y="59638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117CC4-D916-4D53-A1EE-C766EFE3CB86}">
      <dsp:nvSpPr>
        <dsp:cNvPr id="0" name=""/>
        <dsp:cNvSpPr/>
      </dsp:nvSpPr>
      <dsp:spPr>
        <a:xfrm>
          <a:off x="1119247" y="476450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4E23CA-DB8C-4046-9E78-5A14E941A11B}">
      <dsp:nvSpPr>
        <dsp:cNvPr id="0" name=""/>
        <dsp:cNvSpPr/>
      </dsp:nvSpPr>
      <dsp:spPr>
        <a:xfrm>
          <a:off x="77216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 dirty="0"/>
            <a:t>Analyze different areas and see if the same ideas come to mind</a:t>
          </a:r>
          <a:endParaRPr lang="en-US" sz="1700" kern="1200" dirty="0"/>
        </a:p>
      </dsp:txBody>
      <dsp:txXfrm>
        <a:off x="77216" y="2624638"/>
        <a:ext cx="3206250" cy="720000"/>
      </dsp:txXfrm>
    </dsp:sp>
    <dsp:sp modelId="{972FE22A-7C6C-4D78-8222-E2A891703E51}">
      <dsp:nvSpPr>
        <dsp:cNvPr id="0" name=""/>
        <dsp:cNvSpPr/>
      </dsp:nvSpPr>
      <dsp:spPr>
        <a:xfrm>
          <a:off x="4469778" y="59638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08C62E-DF7A-4CE1-8249-6B6CBB61F16F}">
      <dsp:nvSpPr>
        <dsp:cNvPr id="0" name=""/>
        <dsp:cNvSpPr/>
      </dsp:nvSpPr>
      <dsp:spPr>
        <a:xfrm>
          <a:off x="4886591" y="476450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F4D97C-19A3-4E4F-8F23-4C9DED8366CF}">
      <dsp:nvSpPr>
        <dsp:cNvPr id="0" name=""/>
        <dsp:cNvSpPr/>
      </dsp:nvSpPr>
      <dsp:spPr>
        <a:xfrm>
          <a:off x="3844559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 dirty="0"/>
            <a:t>Compare the area sale price based on different cultured areas</a:t>
          </a:r>
          <a:endParaRPr lang="en-US" sz="1700" kern="1200" dirty="0"/>
        </a:p>
      </dsp:txBody>
      <dsp:txXfrm>
        <a:off x="3844559" y="2624638"/>
        <a:ext cx="3206250" cy="720000"/>
      </dsp:txXfrm>
    </dsp:sp>
    <dsp:sp modelId="{D95B7993-D253-4798-82C7-F59FC83BAC97}">
      <dsp:nvSpPr>
        <dsp:cNvPr id="0" name=""/>
        <dsp:cNvSpPr/>
      </dsp:nvSpPr>
      <dsp:spPr>
        <a:xfrm>
          <a:off x="8237122" y="59638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CA3393-8BB9-4187-AB9A-6FDAF1DC4D17}">
      <dsp:nvSpPr>
        <dsp:cNvPr id="0" name=""/>
        <dsp:cNvSpPr/>
      </dsp:nvSpPr>
      <dsp:spPr>
        <a:xfrm>
          <a:off x="8653935" y="476450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149184-2CC1-43E4-8CB8-2A612FB9040A}">
      <dsp:nvSpPr>
        <dsp:cNvPr id="0" name=""/>
        <dsp:cNvSpPr/>
      </dsp:nvSpPr>
      <dsp:spPr>
        <a:xfrm>
          <a:off x="7611903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 dirty="0"/>
            <a:t>Analyze prices based on area population density</a:t>
          </a:r>
          <a:endParaRPr lang="en-US" sz="1700" kern="1200" dirty="0"/>
        </a:p>
      </dsp:txBody>
      <dsp:txXfrm>
        <a:off x="7611903" y="2624638"/>
        <a:ext cx="32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13A3-10E9-421F-81BE-56E0786AB515}" type="datetime2">
              <a:rPr lang="en-US" smtClean="0"/>
              <a:t>Sunday, November 29,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83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76A27-8146-4F75-9851-A83577C6FD8A}" type="datetime2">
              <a:rPr lang="en-US" smtClean="0"/>
              <a:t>Sunday, November 29,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88025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76A27-8146-4F75-9851-A83577C6FD8A}" type="datetime2">
              <a:rPr lang="en-US" smtClean="0"/>
              <a:t>Sunday, November 29,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343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76A27-8146-4F75-9851-A83577C6FD8A}" type="datetime2">
              <a:rPr lang="en-US" smtClean="0"/>
              <a:t>Sunday, November 29,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111066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76A27-8146-4F75-9851-A83577C6FD8A}" type="datetime2">
              <a:rPr lang="en-US" smtClean="0"/>
              <a:t>Sunday, November 29,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9201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76A27-8146-4F75-9851-A83577C6FD8A}" type="datetime2">
              <a:rPr lang="en-US" smtClean="0"/>
              <a:t>Sunday, November 29, 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70714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76A27-8146-4F75-9851-A83577C6FD8A}" type="datetime2">
              <a:rPr lang="en-US" smtClean="0"/>
              <a:t>Sunday, November 29, 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6113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DABC0-2199-478F-BA77-33A651B6CB89}" type="datetime2">
              <a:rPr lang="en-US" smtClean="0"/>
              <a:t>Sunday, November 29,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009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230C6-DF61-47F4-B8C5-1B70E884BF06}" type="datetime2">
              <a:rPr lang="en-US" smtClean="0"/>
              <a:t>Sunday, November 29,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079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2B50C-7EEE-46CD-BAF7-BBC4026D959A}" type="datetime2">
              <a:rPr lang="en-US" smtClean="0"/>
              <a:t>Sunday, November 29,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823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11C4-AE09-4254-A5E3-6DA9B099C971}" type="datetime2">
              <a:rPr lang="en-US" smtClean="0"/>
              <a:t>Sunday, November 29,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930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42C3-E082-4760-93B2-E209268DD00C}" type="datetime2">
              <a:rPr lang="en-US" smtClean="0"/>
              <a:t>Sunday, November 29,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02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FC950-F824-48B9-B984-CAEE265865E5}" type="datetime2">
              <a:rPr lang="en-US" smtClean="0"/>
              <a:t>Sunday, November 29, 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426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A0F-68E7-4D17-BB84-ED1BA4F6AC6B}" type="datetime2">
              <a:rPr lang="en-US" smtClean="0"/>
              <a:t>Sunday, November 29, 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851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BC4F-EDA1-4BA2-BFF3-FE5B31CCB58B}" type="datetime2">
              <a:rPr lang="en-US" smtClean="0"/>
              <a:t>Sunday, November 29, 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145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E694C-1394-4838-A564-7380835C2E77}" type="datetime2">
              <a:rPr lang="en-US" smtClean="0"/>
              <a:t>Sunday, November 29, 2020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40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84B19-1A00-4EDB-8425-E1827A377364}" type="datetime2">
              <a:rPr lang="en-US" smtClean="0"/>
              <a:t>Sunday, November 29,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458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0076A27-8146-4F75-9851-A83577C6FD8A}" type="datetime2">
              <a:rPr lang="en-US" smtClean="0"/>
              <a:t>Sunday, November 29,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60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2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3CFC63C1-D695-43CA-8524-CC46C77110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417" r="7959" b="-1"/>
          <a:stretch/>
        </p:blipFill>
        <p:spPr>
          <a:xfrm>
            <a:off x="20" y="10"/>
            <a:ext cx="4481944" cy="6857990"/>
          </a:xfrm>
          <a:custGeom>
            <a:avLst/>
            <a:gdLst/>
            <a:ahLst/>
            <a:cxnLst/>
            <a:rect l="l" t="t" r="r" b="b"/>
            <a:pathLst>
              <a:path w="4481964" h="6858000">
                <a:moveTo>
                  <a:pt x="0" y="0"/>
                </a:moveTo>
                <a:lnTo>
                  <a:pt x="3137249" y="0"/>
                </a:ln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320917E-1ADB-864B-BA6D-96730AAB7D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5539" y="1539438"/>
            <a:ext cx="5015074" cy="2025570"/>
          </a:xfrm>
        </p:spPr>
        <p:txBody>
          <a:bodyPr/>
          <a:lstStyle/>
          <a:p>
            <a:pPr algn="ctr"/>
            <a:r>
              <a:rPr lang="en-US" sz="4000" b="1" dirty="0"/>
              <a:t>House Sales in King County, Washington, USA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F34684-3F6C-E14F-90FF-274373A2E424}"/>
              </a:ext>
            </a:extLst>
          </p:cNvPr>
          <p:cNvSpPr txBox="1"/>
          <p:nvPr/>
        </p:nvSpPr>
        <p:spPr>
          <a:xfrm>
            <a:off x="5590569" y="3646027"/>
            <a:ext cx="4027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" pitchFamily="2" charset="0"/>
              </a:rPr>
              <a:t>Linear Regression Exploration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49259F-42D0-724F-869F-D956B382ADB4}"/>
              </a:ext>
            </a:extLst>
          </p:cNvPr>
          <p:cNvSpPr txBox="1"/>
          <p:nvPr/>
        </p:nvSpPr>
        <p:spPr>
          <a:xfrm>
            <a:off x="6813602" y="4327607"/>
            <a:ext cx="1503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Joey </a:t>
            </a:r>
            <a:r>
              <a:rPr lang="en-US" dirty="0" err="1">
                <a:latin typeface="+mj-lt"/>
              </a:rPr>
              <a:t>Husney</a:t>
            </a:r>
            <a:r>
              <a:rPr lang="en-US" dirty="0">
                <a:latin typeface="+mj-lt"/>
              </a:rPr>
              <a:t>, </a:t>
            </a:r>
          </a:p>
          <a:p>
            <a:r>
              <a:rPr lang="en-US" dirty="0">
                <a:latin typeface="+mj-lt"/>
              </a:rPr>
              <a:t>Ali </a:t>
            </a:r>
            <a:r>
              <a:rPr lang="en-US" dirty="0" err="1">
                <a:latin typeface="+mj-lt"/>
              </a:rPr>
              <a:t>Mahzoon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4474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E59AA-225E-F74B-A5DE-988B0C4C2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/>
              <a:t>Final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0DF212-16E4-A14E-9B6F-7B94E0103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53" y="4341880"/>
            <a:ext cx="2500426" cy="17334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66DAA3-6AFD-4448-A28E-B4338DAB9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53" y="1633896"/>
            <a:ext cx="2500426" cy="17283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849054-A7EA-A841-8047-803D64BF7A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913" y="2651763"/>
            <a:ext cx="3461393" cy="20142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3A6591-96DF-F94B-9CCC-9BE221C303F5}"/>
              </a:ext>
            </a:extLst>
          </p:cNvPr>
          <p:cNvSpPr txBox="1"/>
          <p:nvPr/>
        </p:nvSpPr>
        <p:spPr>
          <a:xfrm>
            <a:off x="8303473" y="1953488"/>
            <a:ext cx="2083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Coefficients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23FC8C-5242-DD49-90A5-EC6812E17B8D}"/>
              </a:ext>
            </a:extLst>
          </p:cNvPr>
          <p:cNvSpPr txBox="1"/>
          <p:nvPr/>
        </p:nvSpPr>
        <p:spPr>
          <a:xfrm>
            <a:off x="811956" y="3981692"/>
            <a:ext cx="1329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Homoscedasticity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F08632-C0FC-7C4B-85DA-1C336493B085}"/>
              </a:ext>
            </a:extLst>
          </p:cNvPr>
          <p:cNvSpPr txBox="1"/>
          <p:nvPr/>
        </p:nvSpPr>
        <p:spPr>
          <a:xfrm>
            <a:off x="890953" y="1284982"/>
            <a:ext cx="803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Q-Q Plots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68D97D-52AE-B04F-8834-0C60F9AAB0F1}"/>
              </a:ext>
            </a:extLst>
          </p:cNvPr>
          <p:cNvSpPr txBox="1"/>
          <p:nvPr/>
        </p:nvSpPr>
        <p:spPr>
          <a:xfrm>
            <a:off x="3623431" y="2330728"/>
            <a:ext cx="15741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R-squared</a:t>
            </a:r>
          </a:p>
        </p:txBody>
      </p:sp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574796-19C1-4FC1-9637-90C11032A6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349" y="2286372"/>
            <a:ext cx="2076740" cy="3667637"/>
          </a:xfrm>
        </p:spPr>
      </p:pic>
    </p:spTree>
    <p:extLst>
      <p:ext uri="{BB962C8B-B14F-4D97-AF65-F5344CB8AC3E}">
        <p14:creationId xmlns:p14="http://schemas.microsoft.com/office/powerpoint/2010/main" val="1921693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9B090F-34C6-42CB-9455-5737C5600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Business Recommendations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1AD756F-E518-44B6-9274-73E026A058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8066917"/>
              </p:ext>
            </p:extLst>
          </p:nvPr>
        </p:nvGraphicFramePr>
        <p:xfrm>
          <a:off x="648930" y="2810255"/>
          <a:ext cx="9169773" cy="3670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9017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EC53B-557C-A54C-BB3D-4D668A016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Recommendation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46E113-5BAE-4E40-BC9A-0E2B9E9E39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23" y="1574157"/>
            <a:ext cx="2571253" cy="42950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0ABD6A-9B42-0044-9AA8-1B6DE8BF0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722" y="763928"/>
            <a:ext cx="3095960" cy="3242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837BB5-D634-F24E-AF99-0B75A1350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412" y="3247175"/>
            <a:ext cx="3095960" cy="34126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109E4D-DE8E-F840-BD7B-BDBF0F3D77D6}"/>
              </a:ext>
            </a:extLst>
          </p:cNvPr>
          <p:cNvSpPr txBox="1"/>
          <p:nvPr/>
        </p:nvSpPr>
        <p:spPr>
          <a:xfrm>
            <a:off x="9338019" y="5989783"/>
            <a:ext cx="29587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" pitchFamily="2" charset="0"/>
              </a:rPr>
              <a:t>Recommend house prices by average prices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1600" dirty="0">
                <a:latin typeface="Times" pitchFamily="2" charset="0"/>
              </a:rPr>
              <a:t> each city and their location on the map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136F55E5-F5E0-474B-975A-663F2E95D0BB}"/>
              </a:ext>
            </a:extLst>
          </p:cNvPr>
          <p:cNvSpPr/>
          <p:nvPr/>
        </p:nvSpPr>
        <p:spPr>
          <a:xfrm>
            <a:off x="646112" y="1574157"/>
            <a:ext cx="279284" cy="544010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DCE680D2-4064-2C42-A1B5-0338124FCC87}"/>
              </a:ext>
            </a:extLst>
          </p:cNvPr>
          <p:cNvSpPr/>
          <p:nvPr/>
        </p:nvSpPr>
        <p:spPr>
          <a:xfrm>
            <a:off x="646112" y="5325235"/>
            <a:ext cx="279284" cy="544010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ross 19">
            <a:extLst>
              <a:ext uri="{FF2B5EF4-FFF2-40B4-BE49-F238E27FC236}">
                <a16:creationId xmlns:a16="http://schemas.microsoft.com/office/drawing/2014/main" id="{E3E87DEB-AAA4-0F41-B99C-CACD964DB299}"/>
              </a:ext>
            </a:extLst>
          </p:cNvPr>
          <p:cNvSpPr/>
          <p:nvPr/>
        </p:nvSpPr>
        <p:spPr>
          <a:xfrm>
            <a:off x="4942388" y="5585666"/>
            <a:ext cx="162044" cy="190102"/>
          </a:xfrm>
          <a:prstGeom prst="plus">
            <a:avLst/>
          </a:prstGeom>
          <a:noFill/>
          <a:ln w="381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ross 20">
            <a:extLst>
              <a:ext uri="{FF2B5EF4-FFF2-40B4-BE49-F238E27FC236}">
                <a16:creationId xmlns:a16="http://schemas.microsoft.com/office/drawing/2014/main" id="{454EF3BC-5B6E-8641-B80D-EAA3FD821FCB}"/>
              </a:ext>
            </a:extLst>
          </p:cNvPr>
          <p:cNvSpPr/>
          <p:nvPr/>
        </p:nvSpPr>
        <p:spPr>
          <a:xfrm>
            <a:off x="5222112" y="5633896"/>
            <a:ext cx="162044" cy="190102"/>
          </a:xfrm>
          <a:prstGeom prst="plus">
            <a:avLst/>
          </a:prstGeom>
          <a:noFill/>
          <a:ln w="381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ross 21">
            <a:extLst>
              <a:ext uri="{FF2B5EF4-FFF2-40B4-BE49-F238E27FC236}">
                <a16:creationId xmlns:a16="http://schemas.microsoft.com/office/drawing/2014/main" id="{7C695425-9E25-3D43-AC9F-EE7C6410AA8F}"/>
              </a:ext>
            </a:extLst>
          </p:cNvPr>
          <p:cNvSpPr/>
          <p:nvPr/>
        </p:nvSpPr>
        <p:spPr>
          <a:xfrm>
            <a:off x="5166163" y="5323306"/>
            <a:ext cx="162044" cy="190102"/>
          </a:xfrm>
          <a:prstGeom prst="plus">
            <a:avLst/>
          </a:prstGeom>
          <a:noFill/>
          <a:ln w="381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29DDEF24-2157-8C47-8996-7B123CF30DDC}"/>
              </a:ext>
            </a:extLst>
          </p:cNvPr>
          <p:cNvSpPr/>
          <p:nvPr/>
        </p:nvSpPr>
        <p:spPr>
          <a:xfrm>
            <a:off x="7878678" y="1494779"/>
            <a:ext cx="162044" cy="190102"/>
          </a:xfrm>
          <a:prstGeom prst="plus">
            <a:avLst/>
          </a:prstGeom>
          <a:noFill/>
          <a:ln w="381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ross 23">
            <a:extLst>
              <a:ext uri="{FF2B5EF4-FFF2-40B4-BE49-F238E27FC236}">
                <a16:creationId xmlns:a16="http://schemas.microsoft.com/office/drawing/2014/main" id="{B8240DEE-A3D6-BD46-9440-09B1ABF6DB0C}"/>
              </a:ext>
            </a:extLst>
          </p:cNvPr>
          <p:cNvSpPr/>
          <p:nvPr/>
        </p:nvSpPr>
        <p:spPr>
          <a:xfrm>
            <a:off x="7658580" y="1795605"/>
            <a:ext cx="162044" cy="190102"/>
          </a:xfrm>
          <a:prstGeom prst="plus">
            <a:avLst/>
          </a:prstGeom>
          <a:noFill/>
          <a:ln w="381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ross 24">
            <a:extLst>
              <a:ext uri="{FF2B5EF4-FFF2-40B4-BE49-F238E27FC236}">
                <a16:creationId xmlns:a16="http://schemas.microsoft.com/office/drawing/2014/main" id="{8AB8ACD2-66DE-A044-B407-6121CF8EE125}"/>
              </a:ext>
            </a:extLst>
          </p:cNvPr>
          <p:cNvSpPr/>
          <p:nvPr/>
        </p:nvSpPr>
        <p:spPr>
          <a:xfrm>
            <a:off x="7739602" y="1574157"/>
            <a:ext cx="162044" cy="190102"/>
          </a:xfrm>
          <a:prstGeom prst="plus">
            <a:avLst/>
          </a:prstGeom>
          <a:noFill/>
          <a:ln w="381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787D98F-BC21-1D42-BE29-F294168DAB10}"/>
              </a:ext>
            </a:extLst>
          </p:cNvPr>
          <p:cNvSpPr/>
          <p:nvPr/>
        </p:nvSpPr>
        <p:spPr>
          <a:xfrm>
            <a:off x="10417214" y="1985706"/>
            <a:ext cx="1128674" cy="8732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80A24C-B675-0742-BA1C-FAA87C0F5A35}"/>
              </a:ext>
            </a:extLst>
          </p:cNvPr>
          <p:cNvSpPr txBox="1"/>
          <p:nvPr/>
        </p:nvSpPr>
        <p:spPr>
          <a:xfrm>
            <a:off x="10556111" y="2013995"/>
            <a:ext cx="989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Orange dots  are showing prices more than 617,000$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B85DCE4E-BECD-5D48-8D76-72049E338D1A}"/>
              </a:ext>
            </a:extLst>
          </p:cNvPr>
          <p:cNvSpPr/>
          <p:nvPr/>
        </p:nvSpPr>
        <p:spPr>
          <a:xfrm>
            <a:off x="9942653" y="2442258"/>
            <a:ext cx="219919" cy="45719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86C4DCFB-A9E2-3848-BC6E-3A54C9947BCB}"/>
              </a:ext>
            </a:extLst>
          </p:cNvPr>
          <p:cNvSpPr/>
          <p:nvPr/>
        </p:nvSpPr>
        <p:spPr>
          <a:xfrm>
            <a:off x="7600705" y="5255787"/>
            <a:ext cx="219919" cy="45719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CBBB070-8D97-3948-97D0-F316E1A28FBF}"/>
              </a:ext>
            </a:extLst>
          </p:cNvPr>
          <p:cNvSpPr/>
          <p:nvPr/>
        </p:nvSpPr>
        <p:spPr>
          <a:xfrm>
            <a:off x="8001957" y="4819166"/>
            <a:ext cx="1128674" cy="8732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B5C573-3702-0D4E-ACEB-BBEB0B873443}"/>
              </a:ext>
            </a:extLst>
          </p:cNvPr>
          <p:cNvSpPr txBox="1"/>
          <p:nvPr/>
        </p:nvSpPr>
        <p:spPr>
          <a:xfrm>
            <a:off x="8001957" y="4930219"/>
            <a:ext cx="12495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Orange dots are showing prices less than 300,000$</a:t>
            </a:r>
          </a:p>
        </p:txBody>
      </p:sp>
    </p:spTree>
    <p:extLst>
      <p:ext uri="{BB962C8B-B14F-4D97-AF65-F5344CB8AC3E}">
        <p14:creationId xmlns:p14="http://schemas.microsoft.com/office/powerpoint/2010/main" val="1258283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7C3CF-A432-4C7C-89DE-3A1DADE4F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Future Work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D62C2E7-48A8-408F-80BD-502C7AD04B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3655258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8394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9415DE-200C-4BFF-8170-DEEFF5E71DE2}"/>
              </a:ext>
            </a:extLst>
          </p:cNvPr>
          <p:cNvSpPr txBox="1"/>
          <p:nvPr/>
        </p:nvSpPr>
        <p:spPr>
          <a:xfrm>
            <a:off x="3058886" y="2213429"/>
            <a:ext cx="6542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3152432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F8CBA9-7623-41B2-A6CB-CD6CF1DAB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931" y="452718"/>
            <a:ext cx="4638903" cy="1400530"/>
          </a:xfrm>
        </p:spPr>
        <p:txBody>
          <a:bodyPr>
            <a:normAutofit/>
          </a:bodyPr>
          <a:lstStyle/>
          <a:p>
            <a:r>
              <a:rPr lang="en-US" sz="3600" b="1" dirty="0"/>
              <a:t>Outline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8375" y="-1573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2D959-90B2-4DF8-BF2F-AB8CA0FA94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16" r="41079" b="-1"/>
          <a:stretch/>
        </p:blipFill>
        <p:spPr>
          <a:xfrm>
            <a:off x="3" y="10"/>
            <a:ext cx="4973099" cy="6857991"/>
          </a:xfrm>
          <a:custGeom>
            <a:avLst/>
            <a:gdLst/>
            <a:ahLst/>
            <a:cxnLst/>
            <a:rect l="l" t="t" r="r" b="b"/>
            <a:pathLst>
              <a:path w="4973099" h="6858001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7942" y="2318004"/>
                </a:lnTo>
                <a:lnTo>
                  <a:pt x="4733067" y="2467509"/>
                </a:lnTo>
                <a:lnTo>
                  <a:pt x="4728865" y="2617013"/>
                </a:lnTo>
                <a:lnTo>
                  <a:pt x="4724831" y="2765146"/>
                </a:lnTo>
                <a:lnTo>
                  <a:pt x="4722982" y="2911221"/>
                </a:lnTo>
                <a:lnTo>
                  <a:pt x="4720965" y="3057297"/>
                </a:lnTo>
                <a:lnTo>
                  <a:pt x="4719956" y="3201315"/>
                </a:lnTo>
                <a:lnTo>
                  <a:pt x="4720965" y="3343961"/>
                </a:lnTo>
                <a:lnTo>
                  <a:pt x="4720965" y="3485236"/>
                </a:lnTo>
                <a:lnTo>
                  <a:pt x="4722982" y="3625139"/>
                </a:lnTo>
                <a:lnTo>
                  <a:pt x="4726007" y="3762299"/>
                </a:lnTo>
                <a:lnTo>
                  <a:pt x="4728865" y="3898087"/>
                </a:lnTo>
                <a:lnTo>
                  <a:pt x="4732059" y="4031133"/>
                </a:lnTo>
                <a:lnTo>
                  <a:pt x="4736933" y="4163492"/>
                </a:lnTo>
                <a:lnTo>
                  <a:pt x="4742144" y="4293793"/>
                </a:lnTo>
                <a:lnTo>
                  <a:pt x="4746850" y="4421352"/>
                </a:lnTo>
                <a:lnTo>
                  <a:pt x="4760130" y="4670298"/>
                </a:lnTo>
                <a:lnTo>
                  <a:pt x="4774249" y="4908956"/>
                </a:lnTo>
                <a:lnTo>
                  <a:pt x="4789041" y="5138013"/>
                </a:lnTo>
                <a:lnTo>
                  <a:pt x="4805346" y="5354726"/>
                </a:lnTo>
                <a:lnTo>
                  <a:pt x="4822323" y="5561838"/>
                </a:lnTo>
                <a:lnTo>
                  <a:pt x="4840644" y="5753862"/>
                </a:lnTo>
                <a:lnTo>
                  <a:pt x="4858630" y="5934227"/>
                </a:lnTo>
                <a:lnTo>
                  <a:pt x="4876615" y="6100191"/>
                </a:lnTo>
                <a:lnTo>
                  <a:pt x="4893592" y="6252438"/>
                </a:lnTo>
                <a:lnTo>
                  <a:pt x="4909729" y="6387541"/>
                </a:lnTo>
                <a:lnTo>
                  <a:pt x="4925025" y="6509613"/>
                </a:lnTo>
                <a:lnTo>
                  <a:pt x="4937800" y="6612483"/>
                </a:lnTo>
                <a:lnTo>
                  <a:pt x="4949902" y="6698894"/>
                </a:lnTo>
                <a:lnTo>
                  <a:pt x="4967216" y="6817538"/>
                </a:lnTo>
                <a:lnTo>
                  <a:pt x="4973099" y="6858000"/>
                </a:lnTo>
                <a:lnTo>
                  <a:pt x="4075210" y="6858000"/>
                </a:lnTo>
                <a:lnTo>
                  <a:pt x="4075210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F4DD1-DF4D-4386-B4B8-F3382DB58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0950" y="2052918"/>
            <a:ext cx="4638903" cy="4195481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  <a:p>
            <a:r>
              <a:rPr lang="en-US" dirty="0"/>
              <a:t>About the Process</a:t>
            </a:r>
          </a:p>
          <a:p>
            <a:r>
              <a:rPr lang="en-US" dirty="0"/>
              <a:t>Data cleaning and Explore Data</a:t>
            </a:r>
          </a:p>
          <a:p>
            <a:r>
              <a:rPr lang="en-US" dirty="0"/>
              <a:t>Features used for predictions</a:t>
            </a:r>
          </a:p>
          <a:p>
            <a:r>
              <a:rPr lang="en-US" dirty="0"/>
              <a:t>Prediction Analysis</a:t>
            </a:r>
          </a:p>
          <a:p>
            <a:r>
              <a:rPr lang="en-US" dirty="0"/>
              <a:t>Business Recommendations</a:t>
            </a:r>
          </a:p>
          <a:p>
            <a:r>
              <a:rPr lang="en-US" dirty="0"/>
              <a:t>Future Work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861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6026-4D33-474F-B983-F7449E578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53247-FAE4-4A9D-BD77-32A09ECD3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 real-estate agents, we can use this model to project prices and recommend how our customers should increase the selling value of their home</a:t>
            </a:r>
          </a:p>
          <a:p>
            <a:endParaRPr lang="en-US" dirty="0"/>
          </a:p>
          <a:p>
            <a:r>
              <a:rPr lang="en-US" dirty="0"/>
              <a:t>For this analysis, we are leveraging data from the house sales in king county</a:t>
            </a:r>
          </a:p>
          <a:p>
            <a:endParaRPr lang="en-US" dirty="0"/>
          </a:p>
          <a:p>
            <a:r>
              <a:rPr lang="en-US" dirty="0"/>
              <a:t>Includes over 20,000 houses sold in 2014 or 2015 for anywhere between $78K and $7.7MM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35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E615D-BD9D-4240-B277-990EF0182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About the Process</a:t>
            </a:r>
          </a:p>
        </p:txBody>
      </p:sp>
      <p:pic>
        <p:nvPicPr>
          <p:cNvPr id="1026" name="Picture 2" descr="5 Steps of a Data Science Project Lifecycle | by Dr. Cher Han Lau | Towards  Data Science">
            <a:extLst>
              <a:ext uri="{FF2B5EF4-FFF2-40B4-BE49-F238E27FC236}">
                <a16:creationId xmlns:a16="http://schemas.microsoft.com/office/drawing/2014/main" id="{B3BB9755-721B-4DF3-A103-1EACCE6B1E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92" y="1351201"/>
            <a:ext cx="10114101" cy="479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996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EE238-CB40-6544-8FEE-B815A64BE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89945"/>
          </a:xfrm>
        </p:spPr>
        <p:txBody>
          <a:bodyPr/>
          <a:lstStyle/>
          <a:p>
            <a:r>
              <a:rPr lang="en-US" sz="3200" b="1" dirty="0"/>
              <a:t>Data Distribution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103DB8B-4F1A-C041-95CF-66CF96A574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729" y="970032"/>
            <a:ext cx="5649960" cy="3348125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44F490-A530-014A-A422-FA223D018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729" y="4151271"/>
            <a:ext cx="5649960" cy="257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8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E64BA-7FDF-C749-A4D3-AA485328E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Scatter plots: </a:t>
            </a:r>
            <a:br>
              <a:rPr lang="en-US" sz="3200" b="1" dirty="0"/>
            </a:br>
            <a:r>
              <a:rPr lang="en-US" sz="1800" dirty="0"/>
              <a:t>compare all the predictors with price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4B9181-DD51-5040-8B45-4EBCB14157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995427"/>
            <a:ext cx="5807185" cy="286714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7AC3A5-DDC6-9F4F-9E69-F89DF27646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279" y="1642422"/>
            <a:ext cx="4981980" cy="23824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5F540D-3D29-794C-BD4D-17FE76DB73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279" y="4024878"/>
            <a:ext cx="4981980" cy="122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25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511F2-0B2F-45A2-B2C4-BC03C37C2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90" y="592229"/>
            <a:ext cx="9164206" cy="831400"/>
          </a:xfrm>
        </p:spPr>
        <p:txBody>
          <a:bodyPr>
            <a:noAutofit/>
          </a:bodyPr>
          <a:lstStyle/>
          <a:p>
            <a:r>
              <a:rPr lang="en-US" sz="3200" b="1" dirty="0"/>
              <a:t>Data cleaning- Outlier removal</a:t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14D1A9C8-5BAE-4529-94E5-73E8EC2B9D6D}"/>
              </a:ext>
            </a:extLst>
          </p:cNvPr>
          <p:cNvSpPr/>
          <p:nvPr/>
        </p:nvSpPr>
        <p:spPr>
          <a:xfrm>
            <a:off x="5082828" y="3156394"/>
            <a:ext cx="1250302" cy="10597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224CA1-3315-495D-BC50-AB3BE3DD8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90" y="2099201"/>
            <a:ext cx="4057310" cy="317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0852E7F-3305-4DA3-93FF-F8011E373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859" y="2099200"/>
            <a:ext cx="4096986" cy="317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245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511F2-0B2F-45A2-B2C4-BC03C37C2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827" y="642923"/>
            <a:ext cx="9164206" cy="1059747"/>
          </a:xfrm>
        </p:spPr>
        <p:txBody>
          <a:bodyPr>
            <a:normAutofit/>
          </a:bodyPr>
          <a:lstStyle/>
          <a:p>
            <a:r>
              <a:rPr lang="en-US" sz="3200" b="1" dirty="0"/>
              <a:t>Data cleaning- Removing Multicollinearity</a:t>
            </a:r>
            <a:br>
              <a:rPr lang="en-US" sz="4000" dirty="0"/>
            </a:br>
            <a:r>
              <a:rPr lang="en-US" sz="2000" dirty="0"/>
              <a:t>(Notice the lighter shade of red due to less columns that relate to each other)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14D1A9C8-5BAE-4529-94E5-73E8EC2B9D6D}"/>
              </a:ext>
            </a:extLst>
          </p:cNvPr>
          <p:cNvSpPr/>
          <p:nvPr/>
        </p:nvSpPr>
        <p:spPr>
          <a:xfrm>
            <a:off x="5370628" y="3267477"/>
            <a:ext cx="1250302" cy="10597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03AAAA8-F294-43C9-AF09-A5F5258F6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34" y="2003659"/>
            <a:ext cx="4915285" cy="401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E3F43E2-33E0-46C4-BA53-37F59A123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239" y="2044144"/>
            <a:ext cx="4915285" cy="401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3454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D9CBE-CF8C-41F8-8541-F82D57A62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en-US" dirty="0"/>
              <a:t>Home sale predictors</a:t>
            </a: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1F06C3F-35EE-478B-B96B-1247519C7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9" name="Freeform 23">
            <a:extLst>
              <a:ext uri="{FF2B5EF4-FFF2-40B4-BE49-F238E27FC236}">
                <a16:creationId xmlns:a16="http://schemas.microsoft.com/office/drawing/2014/main" id="{72742D7C-18EF-4DDC-B3B1-7D394C348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DFB004C-C794-45CE-846D-166C532D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06" name="Content Placeholder 4105">
            <a:extLst>
              <a:ext uri="{FF2B5EF4-FFF2-40B4-BE49-F238E27FC236}">
                <a16:creationId xmlns:a16="http://schemas.microsoft.com/office/drawing/2014/main" id="{8CA8B616-9077-4FC7-B5D0-191A19C37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r>
              <a:rPr lang="en-US" dirty="0"/>
              <a:t>Number of Bathrooms highly correlated with sale price</a:t>
            </a:r>
          </a:p>
          <a:p>
            <a:r>
              <a:rPr lang="en-US" dirty="0"/>
              <a:t>As </a:t>
            </a:r>
            <a:r>
              <a:rPr lang="en-US" dirty="0" err="1"/>
              <a:t>sqft_above</a:t>
            </a:r>
            <a:r>
              <a:rPr lang="en-US" dirty="0"/>
              <a:t> increases, the sale price tends to increase</a:t>
            </a:r>
          </a:p>
          <a:p>
            <a:r>
              <a:rPr lang="en-US" dirty="0"/>
              <a:t>The condition is something that will increase the sale price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EB6A307-1ABF-40A2-AA3A-6138CF3C0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16129" y="4332459"/>
            <a:ext cx="3015968" cy="191594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2AF87AF-6512-4AF6-ADAC-70A7001C9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8772"/>
            <a:ext cx="5430242" cy="370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10FB564-C27D-4723-BE3C-22917E0B8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06" y="4105491"/>
            <a:ext cx="2553737" cy="255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9924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272</Words>
  <Application>Microsoft Office PowerPoint</Application>
  <PresentationFormat>Widescreen</PresentationFormat>
  <Paragraphs>46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Times</vt:lpstr>
      <vt:lpstr>Times New Roman</vt:lpstr>
      <vt:lpstr>Wingdings 3</vt:lpstr>
      <vt:lpstr>Ion</vt:lpstr>
      <vt:lpstr>House Sales in King County, Washington, USA</vt:lpstr>
      <vt:lpstr>Outline</vt:lpstr>
      <vt:lpstr>Overview</vt:lpstr>
      <vt:lpstr>About the Process</vt:lpstr>
      <vt:lpstr>Data Distribution</vt:lpstr>
      <vt:lpstr>Scatter plots:  compare all the predictors with price</vt:lpstr>
      <vt:lpstr>Data cleaning- Outlier removal </vt:lpstr>
      <vt:lpstr>Data cleaning- Removing Multicollinearity (Notice the lighter shade of red due to less columns that relate to each other)</vt:lpstr>
      <vt:lpstr>Home sale predictors</vt:lpstr>
      <vt:lpstr>Final Model</vt:lpstr>
      <vt:lpstr>Business Recommendations</vt:lpstr>
      <vt:lpstr>Business Recommendation</vt:lpstr>
      <vt:lpstr>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Kings county home sales predictive analysis </dc:title>
  <dc:creator>Joey</dc:creator>
  <cp:lastModifiedBy>Joey Husney</cp:lastModifiedBy>
  <cp:revision>19</cp:revision>
  <dcterms:created xsi:type="dcterms:W3CDTF">2020-10-01T22:25:51Z</dcterms:created>
  <dcterms:modified xsi:type="dcterms:W3CDTF">2020-11-30T05:30:14Z</dcterms:modified>
</cp:coreProperties>
</file>